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74" r:id="rId5"/>
    <p:sldMasterId id="2147483684" r:id="rId6"/>
  </p:sldMasterIdLst>
  <p:notesMasterIdLst>
    <p:notesMasterId r:id="rId9"/>
  </p:notesMasterIdLst>
  <p:sldIdLst>
    <p:sldId id="280" r:id="rId7"/>
    <p:sldId id="277" r:id="rId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4C"/>
    <a:srgbClr val="F0CD09"/>
    <a:srgbClr val="262626"/>
    <a:srgbClr val="4C4C4E"/>
    <a:srgbClr val="E3B52B"/>
    <a:srgbClr val="F6F2E7"/>
    <a:srgbClr val="EDDAA8"/>
    <a:srgbClr val="CECECE"/>
    <a:srgbClr val="9A9A9A"/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73"/>
    <p:restoredTop sz="94657"/>
  </p:normalViewPr>
  <p:slideViewPr>
    <p:cSldViewPr snapToGrid="0" snapToObjects="1">
      <p:cViewPr varScale="1">
        <p:scale>
          <a:sx n="109" d="100"/>
          <a:sy n="109" d="100"/>
        </p:scale>
        <p:origin x="8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 /><Relationship Id="rId13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7" Type="http://schemas.openxmlformats.org/officeDocument/2006/relationships/slide" Target="slides/slide1.xml" /><Relationship Id="rId12" Type="http://schemas.openxmlformats.org/officeDocument/2006/relationships/theme" Target="theme/theme1.xml" /><Relationship Id="rId2" Type="http://schemas.openxmlformats.org/officeDocument/2006/relationships/customXml" Target="../customXml/item2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3.xml" /><Relationship Id="rId11" Type="http://schemas.openxmlformats.org/officeDocument/2006/relationships/viewProps" Target="viewProps.xml" /><Relationship Id="rId5" Type="http://schemas.openxmlformats.org/officeDocument/2006/relationships/slideMaster" Target="slideMasters/slideMaster2.xml" /><Relationship Id="rId10" Type="http://schemas.openxmlformats.org/officeDocument/2006/relationships/presProps" Target="presProps.xml" /><Relationship Id="rId4" Type="http://schemas.openxmlformats.org/officeDocument/2006/relationships/slideMaster" Target="slideMasters/slideMaster1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A0EB5-2091-43A4-8C1B-F25D7E9F809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8EBF6-038E-4BE9-B751-5B722E880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2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3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2057" y="958473"/>
            <a:ext cx="5218899" cy="901516"/>
          </a:xfrm>
        </p:spPr>
        <p:txBody>
          <a:bodyPr anchor="t">
            <a:normAutofit/>
          </a:bodyPr>
          <a:lstStyle>
            <a:lvl1pPr algn="l">
              <a:defRPr sz="2800" b="1" i="0" baseline="0">
                <a:solidFill>
                  <a:srgbClr val="262626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Presentation Section</a:t>
            </a:r>
            <a:br>
              <a:rPr lang="en-US" dirty="0"/>
            </a:br>
            <a:r>
              <a:rPr lang="en-US" dirty="0"/>
              <a:t>Calibri Bold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2057" y="1846029"/>
            <a:ext cx="5218899" cy="79695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50"/>
              </a:spcBef>
              <a:buNone/>
              <a:defRPr sz="1800">
                <a:solidFill>
                  <a:srgbClr val="26262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Section Sub-title Calibri 18 </a:t>
            </a:r>
            <a:r>
              <a:rPr lang="en-US" dirty="0" err="1"/>
              <a:t>pt</a:t>
            </a:r>
            <a:endParaRPr lang="en-US" dirty="0"/>
          </a:p>
          <a:p>
            <a:r>
              <a:rPr lang="en-US" dirty="0"/>
              <a:t>(2 rows maximum)</a:t>
            </a:r>
          </a:p>
        </p:txBody>
      </p:sp>
    </p:spTree>
    <p:extLst>
      <p:ext uri="{BB962C8B-B14F-4D97-AF65-F5344CB8AC3E}">
        <p14:creationId xmlns:p14="http://schemas.microsoft.com/office/powerpoint/2010/main" val="187604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2057" y="958473"/>
            <a:ext cx="5218899" cy="868888"/>
          </a:xfrm>
        </p:spPr>
        <p:txBody>
          <a:bodyPr anchor="t">
            <a:normAutofit/>
          </a:bodyPr>
          <a:lstStyle>
            <a:lvl1pPr>
              <a:defRPr sz="2800" b="1" i="0" baseline="0">
                <a:solidFill>
                  <a:srgbClr val="FFCE4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Presentation Section</a:t>
            </a:r>
            <a:br>
              <a:rPr lang="en-US" dirty="0"/>
            </a:br>
            <a:r>
              <a:rPr lang="en-US" dirty="0"/>
              <a:t>Calibri Bold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317D913-C076-FA43-8313-CD237BB9974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932057" y="1846029"/>
            <a:ext cx="5218899" cy="79695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50"/>
              </a:spcBef>
              <a:buNone/>
              <a:defRPr sz="18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Section Sub-title Calibri 18 </a:t>
            </a:r>
            <a:r>
              <a:rPr lang="en-US" dirty="0" err="1"/>
              <a:t>pt</a:t>
            </a:r>
            <a:endParaRPr lang="en-US" dirty="0"/>
          </a:p>
          <a:p>
            <a:r>
              <a:rPr lang="en-US" dirty="0"/>
              <a:t>(2 rows maximum)</a:t>
            </a:r>
          </a:p>
        </p:txBody>
      </p:sp>
    </p:spTree>
    <p:extLst>
      <p:ext uri="{BB962C8B-B14F-4D97-AF65-F5344CB8AC3E}">
        <p14:creationId xmlns:p14="http://schemas.microsoft.com/office/powerpoint/2010/main" val="2219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9614" y="958473"/>
            <a:ext cx="5211342" cy="914400"/>
          </a:xfrm>
        </p:spPr>
        <p:txBody>
          <a:bodyPr anchor="t">
            <a:noAutofit/>
          </a:bodyPr>
          <a:lstStyle>
            <a:lvl1pPr>
              <a:defRPr sz="2800" b="1" i="0">
                <a:solidFill>
                  <a:srgbClr val="FFCE4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Presentation Section</a:t>
            </a:r>
            <a:br>
              <a:rPr lang="en-US" dirty="0"/>
            </a:br>
            <a:r>
              <a:rPr lang="en-US" dirty="0"/>
              <a:t>Calibri Bold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C24AB64-0D74-7D43-9782-9B48831328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2057" y="1846029"/>
            <a:ext cx="5218899" cy="79695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50"/>
              </a:spcBef>
              <a:buNone/>
              <a:defRPr sz="1800">
                <a:solidFill>
                  <a:srgbClr val="26262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Section Sub-title Calibri 18 </a:t>
            </a:r>
            <a:r>
              <a:rPr lang="en-US" dirty="0" err="1"/>
              <a:t>pt</a:t>
            </a:r>
            <a:endParaRPr lang="en-US" dirty="0"/>
          </a:p>
          <a:p>
            <a:r>
              <a:rPr lang="en-US" dirty="0"/>
              <a:t>(2 rows maximum)</a:t>
            </a:r>
          </a:p>
        </p:txBody>
      </p:sp>
    </p:spTree>
    <p:extLst>
      <p:ext uri="{BB962C8B-B14F-4D97-AF65-F5344CB8AC3E}">
        <p14:creationId xmlns:p14="http://schemas.microsoft.com/office/powerpoint/2010/main" val="171639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E103-8822-4472-AC4D-278D271FF2EB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E28E-41FD-4CF8-821D-AE561DA7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6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l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295" y="893087"/>
            <a:ext cx="3731753" cy="374110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rgbClr val="4D4D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content goes here (Calibri regular 12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</a:t>
            </a:r>
          </a:p>
          <a:p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8928" y="4714363"/>
            <a:ext cx="2057400" cy="274637"/>
          </a:xfrm>
        </p:spPr>
        <p:txBody>
          <a:bodyPr/>
          <a:lstStyle>
            <a:lvl1pPr>
              <a:defRPr sz="600" b="0" i="0">
                <a:solidFill>
                  <a:srgbClr val="4D4D4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A9F82C8E-865A-2440-AB2D-36CAA05B88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467619" y="893087"/>
            <a:ext cx="3731754" cy="37411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rgbClr val="4D4D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515294" y="519588"/>
            <a:ext cx="7684078" cy="327313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747678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Goes Here Calibri Bold 14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515294" y="227009"/>
            <a:ext cx="7684078" cy="29956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4D4D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 Goes Here Calibri Bold 18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3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8F64EDB4-AD2C-214C-838D-DE72C36D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294" y="740813"/>
            <a:ext cx="8322470" cy="3782523"/>
          </a:xfrm>
        </p:spPr>
        <p:txBody>
          <a:bodyPr>
            <a:normAutofit/>
          </a:bodyPr>
          <a:lstStyle>
            <a:lvl1pPr marL="93600" indent="-88900" algn="l">
              <a:lnSpc>
                <a:spcPct val="100000"/>
              </a:lnSpc>
              <a:buFont typeface="Arial" charset="0"/>
              <a:buChar char="•"/>
              <a:tabLst/>
              <a:defRPr sz="600" b="0" i="0">
                <a:solidFill>
                  <a:srgbClr val="4D4D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C4AB647-7963-F143-AC82-378C7F27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8928" y="4714361"/>
            <a:ext cx="2057400" cy="274637"/>
          </a:xfrm>
        </p:spPr>
        <p:txBody>
          <a:bodyPr/>
          <a:lstStyle>
            <a:lvl1pPr>
              <a:defRPr sz="600" b="0" i="0">
                <a:solidFill>
                  <a:srgbClr val="4D4D4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A9F82C8E-865A-2440-AB2D-36CAA05B88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117B43C-965C-0141-ABBA-00DCAACEDF81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515294" y="227009"/>
            <a:ext cx="7684078" cy="29956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4D4D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 Goes Here Calibri Bold 18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4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8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5" Type="http://schemas.openxmlformats.org/officeDocument/2006/relationships/theme" Target="../theme/theme1.xml" /><Relationship Id="rId4" Type="http://schemas.openxmlformats.org/officeDocument/2006/relationships/slideLayout" Target="../slideLayouts/slideLayout4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 /><Relationship Id="rId2" Type="http://schemas.openxmlformats.org/officeDocument/2006/relationships/slideLayout" Target="../slideLayouts/slideLayout6.xml" /><Relationship Id="rId1" Type="http://schemas.openxmlformats.org/officeDocument/2006/relationships/slideLayout" Target="../slideLayouts/slideLayout5.xml" 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 /><Relationship Id="rId1" Type="http://schemas.openxmlformats.org/officeDocument/2006/relationships/slideLayout" Target="../slideLayouts/slideLayout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3CDEA-F753-1A46-9150-C3C35FADB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2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70" r:id="rId3"/>
    <p:sldLayoutId id="214748370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82C8E-865A-2440-AB2D-36CAA05B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8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DDC29-0FEC-674C-BA85-B0716BC43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5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C0862-0877-B004-E2A7-56A33088A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7-rt.googleusercontent.com/slidesz/AGV_vUe5IGBdRABqaQcDvi0a14r1RhJes_BLoYUjfgNjPguVJdMFFRwdlq46GEQL_rUUy5WbkK3FSyR2MV9llH0SoVzFYHxEatJShSmjpTwwf6x7cp5D7pQgTzsFfk0bVDobYBeN33yAEiaQ3WsZeP_kgQklc0FMHjaaVK8ZfDkc3oRLdXdS4LM7hnI=s2048?key=gy6UVzvBcLUG4TinZrs2DA">
            <a:extLst>
              <a:ext uri="{FF2B5EF4-FFF2-40B4-BE49-F238E27FC236}">
                <a16:creationId xmlns:a16="http://schemas.microsoft.com/office/drawing/2014/main" id="{6631D843-18FE-F374-BD4D-A9793A056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56" y="622014"/>
            <a:ext cx="1551863" cy="164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4C1DF3-73EA-6B1E-74EA-2460AD34FD33}"/>
              </a:ext>
            </a:extLst>
          </p:cNvPr>
          <p:cNvSpPr txBox="1"/>
          <p:nvPr/>
        </p:nvSpPr>
        <p:spPr>
          <a:xfrm>
            <a:off x="533817" y="2448232"/>
            <a:ext cx="15383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Herwan 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E3A68D-3F2E-F5FA-B753-8D75C83ED4BF}"/>
              </a:ext>
            </a:extLst>
          </p:cNvPr>
          <p:cNvSpPr/>
          <p:nvPr/>
        </p:nvSpPr>
        <p:spPr>
          <a:xfrm>
            <a:off x="2560320" y="537608"/>
            <a:ext cx="60631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err="1"/>
              <a:t>Warga</a:t>
            </a:r>
            <a:r>
              <a:rPr lang="en-US" sz="1200" dirty="0"/>
              <a:t> Negara Indonesia </a:t>
            </a:r>
            <a:r>
              <a:rPr lang="en-US" sz="1200" dirty="0" err="1"/>
              <a:t>kelahiran</a:t>
            </a:r>
            <a:r>
              <a:rPr lang="en-US" sz="1200" dirty="0"/>
              <a:t> </a:t>
            </a:r>
            <a:r>
              <a:rPr lang="en-US" sz="1200" dirty="0" err="1"/>
              <a:t>tahun</a:t>
            </a:r>
            <a:r>
              <a:rPr lang="en-US" sz="1200" dirty="0"/>
              <a:t> 1972. </a:t>
            </a:r>
            <a:r>
              <a:rPr lang="en-US" sz="1200" dirty="0" err="1"/>
              <a:t>Beliau</a:t>
            </a:r>
            <a:r>
              <a:rPr lang="en-US" sz="1200" dirty="0"/>
              <a:t> </a:t>
            </a:r>
            <a:r>
              <a:rPr lang="en-US" sz="1200" dirty="0" err="1"/>
              <a:t>memperoleh</a:t>
            </a:r>
            <a:r>
              <a:rPr lang="en-US" sz="1200" dirty="0"/>
              <a:t> </a:t>
            </a:r>
            <a:r>
              <a:rPr lang="en-US" sz="1200" dirty="0" err="1"/>
              <a:t>gelar</a:t>
            </a:r>
            <a:r>
              <a:rPr lang="en-US" sz="1200" dirty="0"/>
              <a:t> </a:t>
            </a:r>
            <a:r>
              <a:rPr lang="en-US" sz="1200" dirty="0" err="1"/>
              <a:t>Sarjana</a:t>
            </a:r>
            <a:r>
              <a:rPr lang="en-US" sz="1200" dirty="0"/>
              <a:t> </a:t>
            </a:r>
            <a:r>
              <a:rPr lang="en-US" sz="1200" dirty="0" err="1"/>
              <a:t>Akuntansi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Universitas</a:t>
            </a:r>
            <a:r>
              <a:rPr lang="en-US" sz="1200" dirty="0"/>
              <a:t> </a:t>
            </a:r>
            <a:r>
              <a:rPr lang="en-US" sz="1200" dirty="0" err="1"/>
              <a:t>Tarumanagara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tahun</a:t>
            </a:r>
            <a:r>
              <a:rPr lang="en-US" sz="1200" dirty="0"/>
              <a:t> 1995 dan </a:t>
            </a:r>
            <a:r>
              <a:rPr lang="en-US" sz="1200" dirty="0" err="1"/>
              <a:t>gelar</a:t>
            </a:r>
            <a:r>
              <a:rPr lang="en-US" sz="1200" dirty="0"/>
              <a:t> Master of Business Administration </a:t>
            </a:r>
            <a:r>
              <a:rPr lang="en-US" sz="1200" dirty="0" err="1"/>
              <a:t>dari</a:t>
            </a:r>
            <a:r>
              <a:rPr lang="en-US" sz="1200" dirty="0"/>
              <a:t> Edinburgh Business School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tahun</a:t>
            </a:r>
            <a:r>
              <a:rPr lang="en-US" sz="1200" dirty="0"/>
              <a:t> 2010.</a:t>
            </a:r>
          </a:p>
          <a:p>
            <a:pPr algn="just"/>
            <a:r>
              <a:rPr lang="en-US" sz="1200" dirty="0"/>
              <a:t> </a:t>
            </a:r>
          </a:p>
          <a:p>
            <a:pPr algn="just"/>
            <a:r>
              <a:rPr lang="en-US" sz="1200" dirty="0" err="1"/>
              <a:t>Bapak</a:t>
            </a:r>
            <a:r>
              <a:rPr lang="en-US" sz="1200" dirty="0"/>
              <a:t> Herwan Ng </a:t>
            </a:r>
            <a:r>
              <a:rPr lang="en-US" sz="1200" dirty="0" err="1"/>
              <a:t>memiliki</a:t>
            </a:r>
            <a:r>
              <a:rPr lang="en-US" sz="1200" dirty="0"/>
              <a:t> </a:t>
            </a:r>
            <a:r>
              <a:rPr lang="en-US" sz="1200" dirty="0" err="1"/>
              <a:t>berbagai</a:t>
            </a:r>
            <a:r>
              <a:rPr lang="en-US" sz="1200" dirty="0"/>
              <a:t> </a:t>
            </a:r>
            <a:r>
              <a:rPr lang="en-US" sz="1200" dirty="0" err="1"/>
              <a:t>pengalaman</a:t>
            </a:r>
            <a:r>
              <a:rPr lang="en-US" sz="1200" dirty="0"/>
              <a:t> </a:t>
            </a:r>
            <a:r>
              <a:rPr lang="en-US" sz="1200" dirty="0" err="1"/>
              <a:t>selama</a:t>
            </a:r>
            <a:r>
              <a:rPr lang="en-US" sz="1200" dirty="0"/>
              <a:t>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29 </a:t>
            </a:r>
            <a:r>
              <a:rPr lang="en-US" sz="1200" dirty="0" err="1"/>
              <a:t>tahun</a:t>
            </a:r>
            <a:r>
              <a:rPr lang="en-US" sz="1200" dirty="0"/>
              <a:t> di </a:t>
            </a:r>
            <a:r>
              <a:rPr lang="en-US" sz="1200" dirty="0" err="1"/>
              <a:t>berbagai</a:t>
            </a:r>
            <a:r>
              <a:rPr lang="en-US" sz="1200" dirty="0"/>
              <a:t> </a:t>
            </a:r>
            <a:r>
              <a:rPr lang="en-US" sz="1200" dirty="0" err="1"/>
              <a:t>sektor</a:t>
            </a:r>
            <a:r>
              <a:rPr lang="en-US" sz="1200" dirty="0"/>
              <a:t> </a:t>
            </a:r>
            <a:r>
              <a:rPr lang="en-US" sz="1200" dirty="0" err="1"/>
              <a:t>termasuk</a:t>
            </a:r>
            <a:r>
              <a:rPr lang="en-US" sz="1200" dirty="0"/>
              <a:t> ICT, </a:t>
            </a:r>
            <a:r>
              <a:rPr lang="en-US" sz="1200" dirty="0" err="1"/>
              <a:t>jasa</a:t>
            </a:r>
            <a:r>
              <a:rPr lang="en-US" sz="1200" dirty="0"/>
              <a:t> </a:t>
            </a:r>
            <a:r>
              <a:rPr lang="en-US" sz="1200" dirty="0" err="1"/>
              <a:t>keuangan</a:t>
            </a:r>
            <a:r>
              <a:rPr lang="en-US" sz="1200" dirty="0"/>
              <a:t>, </a:t>
            </a:r>
            <a:r>
              <a:rPr lang="en-US" sz="1200" dirty="0" err="1"/>
              <a:t>pertambangan</a:t>
            </a:r>
            <a:r>
              <a:rPr lang="en-US" sz="1200" dirty="0"/>
              <a:t>, </a:t>
            </a:r>
            <a:r>
              <a:rPr lang="en-US" sz="1200" dirty="0" err="1"/>
              <a:t>manufaktur</a:t>
            </a:r>
            <a:r>
              <a:rPr lang="en-US" sz="1200" dirty="0"/>
              <a:t>, </a:t>
            </a:r>
            <a:r>
              <a:rPr lang="en-US" sz="1200" dirty="0" err="1"/>
              <a:t>perhotelan</a:t>
            </a:r>
            <a:r>
              <a:rPr lang="en-US" sz="1200" dirty="0"/>
              <a:t>, </a:t>
            </a:r>
            <a:r>
              <a:rPr lang="en-US" sz="1200" dirty="0" err="1"/>
              <a:t>pelayaran</a:t>
            </a:r>
            <a:r>
              <a:rPr lang="en-US" sz="1200" dirty="0"/>
              <a:t> dan </a:t>
            </a:r>
            <a:r>
              <a:rPr lang="en-US" sz="1200" dirty="0" err="1"/>
              <a:t>kesehatan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banyak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/>
              <a:t> yang </a:t>
            </a:r>
            <a:r>
              <a:rPr lang="en-US" sz="1200" dirty="0" err="1"/>
              <a:t>dimiliki</a:t>
            </a:r>
            <a:r>
              <a:rPr lang="en-US" sz="1200" dirty="0"/>
              <a:t> dan </a:t>
            </a:r>
            <a:r>
              <a:rPr lang="en-US" sz="1200" dirty="0" err="1"/>
              <a:t>dikendalikan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/>
              <a:t> </a:t>
            </a:r>
            <a:r>
              <a:rPr lang="en-US" sz="1200" dirty="0" err="1"/>
              <a:t>multinasional</a:t>
            </a:r>
            <a:r>
              <a:rPr lang="en-US" sz="1200" dirty="0"/>
              <a:t>, </a:t>
            </a:r>
            <a:r>
              <a:rPr lang="en-US" sz="1200" dirty="0" err="1"/>
              <a:t>konglomerat</a:t>
            </a:r>
            <a:r>
              <a:rPr lang="en-US" sz="1200" dirty="0"/>
              <a:t> </a:t>
            </a:r>
            <a:r>
              <a:rPr lang="en-US" sz="1200" dirty="0" err="1"/>
              <a:t>lokal</a:t>
            </a:r>
            <a:r>
              <a:rPr lang="en-US" sz="1200" dirty="0"/>
              <a:t>, dan </a:t>
            </a:r>
            <a:r>
              <a:rPr lang="en-US" sz="1200" dirty="0" err="1"/>
              <a:t>Pemerintah</a:t>
            </a:r>
            <a:r>
              <a:rPr lang="en-US" sz="1200" dirty="0"/>
              <a:t> Indonesia.</a:t>
            </a:r>
          </a:p>
          <a:p>
            <a:pPr algn="just"/>
            <a:r>
              <a:rPr lang="en-US" sz="1200" dirty="0"/>
              <a:t> </a:t>
            </a:r>
          </a:p>
          <a:p>
            <a:pPr algn="just"/>
            <a:r>
              <a:rPr lang="en-US" sz="1200" dirty="0" err="1"/>
              <a:t>Beliau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Direktur</a:t>
            </a:r>
            <a:r>
              <a:rPr lang="en-US" sz="1200" dirty="0"/>
              <a:t> </a:t>
            </a:r>
            <a:r>
              <a:rPr lang="en-US" sz="1200" dirty="0" err="1"/>
              <a:t>Pengelola</a:t>
            </a:r>
            <a:r>
              <a:rPr lang="en-US" sz="1200" dirty="0"/>
              <a:t> di AWR Lloyd, </a:t>
            </a:r>
            <a:r>
              <a:rPr lang="en-US" sz="1200" dirty="0" err="1"/>
              <a:t>sebuah</a:t>
            </a:r>
            <a:r>
              <a:rPr lang="en-US" sz="1200" dirty="0"/>
              <a:t> firma </a:t>
            </a:r>
            <a:r>
              <a:rPr lang="en-US" sz="1200" dirty="0" err="1"/>
              <a:t>konsultan</a:t>
            </a:r>
            <a:r>
              <a:rPr lang="en-US" sz="1200" dirty="0"/>
              <a:t> </a:t>
            </a:r>
            <a:r>
              <a:rPr lang="en-US" sz="1200" dirty="0" err="1"/>
              <a:t>strategi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tahun</a:t>
            </a:r>
            <a:r>
              <a:rPr lang="en-US" sz="1200" dirty="0"/>
              <a:t> 2019 </a:t>
            </a:r>
            <a:r>
              <a:rPr lang="en-US" sz="1200" dirty="0" err="1"/>
              <a:t>sampai</a:t>
            </a:r>
            <a:r>
              <a:rPr lang="en-US" sz="1200" dirty="0"/>
              <a:t> 2020. </a:t>
            </a:r>
            <a:r>
              <a:rPr lang="en-US" sz="1200" dirty="0" err="1"/>
              <a:t>Sebelumnya</a:t>
            </a:r>
            <a:r>
              <a:rPr lang="en-US" sz="1200" dirty="0"/>
              <a:t>, </a:t>
            </a:r>
            <a:r>
              <a:rPr lang="en-US" sz="1200" dirty="0" err="1"/>
              <a:t>Beliau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CFO Rio Tinto Indonesia </a:t>
            </a:r>
            <a:r>
              <a:rPr lang="en-US" sz="1200" dirty="0" err="1"/>
              <a:t>dari</a:t>
            </a:r>
            <a:r>
              <a:rPr lang="en-US" sz="1200" dirty="0"/>
              <a:t> 2005 </a:t>
            </a:r>
            <a:r>
              <a:rPr lang="en-US" sz="1200" dirty="0" err="1"/>
              <a:t>sampai</a:t>
            </a:r>
            <a:r>
              <a:rPr lang="en-US" sz="1200" dirty="0"/>
              <a:t> 2018 dan </a:t>
            </a:r>
            <a:r>
              <a:rPr lang="en-US" sz="1200" dirty="0" err="1"/>
              <a:t>bekerja</a:t>
            </a:r>
            <a:r>
              <a:rPr lang="en-US" sz="1200" dirty="0"/>
              <a:t> di PwC Indonesia dan </a:t>
            </a:r>
            <a:r>
              <a:rPr lang="en-US" sz="1200" dirty="0" err="1"/>
              <a:t>Belanda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1995 </a:t>
            </a:r>
            <a:r>
              <a:rPr lang="en-US" sz="1200" dirty="0" err="1"/>
              <a:t>sampai</a:t>
            </a:r>
            <a:r>
              <a:rPr lang="en-US" sz="1200" dirty="0"/>
              <a:t> 2005.</a:t>
            </a:r>
          </a:p>
          <a:p>
            <a:pPr algn="just"/>
            <a:r>
              <a:rPr lang="en-US" sz="1200" dirty="0"/>
              <a:t> </a:t>
            </a:r>
          </a:p>
          <a:p>
            <a:pPr algn="just"/>
            <a:r>
              <a:rPr lang="en-US" sz="1200" dirty="0" err="1"/>
              <a:t>Beliau</a:t>
            </a:r>
            <a:r>
              <a:rPr lang="en-US" sz="1200" dirty="0"/>
              <a:t> </a:t>
            </a:r>
            <a:r>
              <a:rPr lang="en-US" sz="1200" dirty="0" err="1"/>
              <a:t>memiliki</a:t>
            </a:r>
            <a:r>
              <a:rPr lang="en-US" sz="1200" dirty="0"/>
              <a:t> </a:t>
            </a:r>
            <a:r>
              <a:rPr lang="en-US" sz="1200" dirty="0" err="1"/>
              <a:t>rangkap</a:t>
            </a:r>
            <a:r>
              <a:rPr lang="en-US" sz="1200" dirty="0"/>
              <a:t> </a:t>
            </a:r>
            <a:r>
              <a:rPr lang="en-US" sz="1200" dirty="0" err="1"/>
              <a:t>jabatan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Komisaris</a:t>
            </a:r>
            <a:r>
              <a:rPr lang="en-US" sz="1200" dirty="0"/>
              <a:t> </a:t>
            </a:r>
            <a:r>
              <a:rPr lang="en-US" sz="1200" dirty="0" err="1"/>
              <a:t>Independen</a:t>
            </a:r>
            <a:r>
              <a:rPr lang="en-US" sz="1200" dirty="0"/>
              <a:t> PT FKS Multi </a:t>
            </a:r>
            <a:r>
              <a:rPr lang="en-US" sz="1200" dirty="0" err="1"/>
              <a:t>Agro</a:t>
            </a:r>
            <a:r>
              <a:rPr lang="en-US" sz="1200" dirty="0"/>
              <a:t> </a:t>
            </a:r>
            <a:r>
              <a:rPr lang="en-US" sz="1200" dirty="0" err="1"/>
              <a:t>Tbk</a:t>
            </a:r>
            <a:r>
              <a:rPr lang="en-US" sz="1200" dirty="0"/>
              <a:t> (</a:t>
            </a:r>
            <a:r>
              <a:rPr lang="en-US" sz="1200" dirty="0" err="1"/>
              <a:t>sejak</a:t>
            </a:r>
            <a:r>
              <a:rPr lang="en-US" sz="1200" dirty="0"/>
              <a:t> 2024), </a:t>
            </a:r>
            <a:r>
              <a:rPr lang="en-US" sz="1200" dirty="0" err="1"/>
              <a:t>Komisaris</a:t>
            </a:r>
            <a:r>
              <a:rPr lang="en-US" sz="1200" dirty="0"/>
              <a:t> </a:t>
            </a:r>
            <a:r>
              <a:rPr lang="en-US" sz="1200" dirty="0" err="1"/>
              <a:t>Independen</a:t>
            </a:r>
            <a:r>
              <a:rPr lang="en-US" sz="1200" dirty="0"/>
              <a:t> PT Maybank Indonesia Finance (</a:t>
            </a:r>
            <a:r>
              <a:rPr lang="en-US" sz="1200" dirty="0" err="1"/>
              <a:t>sejak</a:t>
            </a:r>
            <a:r>
              <a:rPr lang="en-US" sz="1200" dirty="0"/>
              <a:t> 2024), </a:t>
            </a:r>
            <a:r>
              <a:rPr lang="en-US" sz="1200" dirty="0" err="1"/>
              <a:t>Komisaris</a:t>
            </a:r>
            <a:r>
              <a:rPr lang="en-US" sz="1200" dirty="0"/>
              <a:t> </a:t>
            </a:r>
            <a:r>
              <a:rPr lang="en-US" sz="1200" dirty="0" err="1"/>
              <a:t>Independen</a:t>
            </a:r>
            <a:r>
              <a:rPr lang="en-US" sz="1200" dirty="0"/>
              <a:t> PT </a:t>
            </a:r>
            <a:r>
              <a:rPr lang="en-US" sz="1200" dirty="0" err="1"/>
              <a:t>Asuransi</a:t>
            </a:r>
            <a:r>
              <a:rPr lang="en-US" sz="1200" dirty="0"/>
              <a:t> Bina Dana Arta </a:t>
            </a:r>
            <a:r>
              <a:rPr lang="en-US" sz="1200" dirty="0" err="1"/>
              <a:t>Tbk</a:t>
            </a:r>
            <a:r>
              <a:rPr lang="en-US" sz="1200" dirty="0"/>
              <a:t> (</a:t>
            </a:r>
            <a:r>
              <a:rPr lang="en-US" sz="1200" dirty="0" err="1"/>
              <a:t>sejak</a:t>
            </a:r>
            <a:r>
              <a:rPr lang="en-US" sz="1200" dirty="0"/>
              <a:t> 2023); dan juga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Anggota</a:t>
            </a:r>
            <a:r>
              <a:rPr lang="en-US" sz="1200" dirty="0"/>
              <a:t> </a:t>
            </a:r>
            <a:r>
              <a:rPr lang="en-US" sz="1200" dirty="0" err="1"/>
              <a:t>Komite</a:t>
            </a:r>
            <a:r>
              <a:rPr lang="en-US" sz="1200" dirty="0"/>
              <a:t> Audit di </a:t>
            </a:r>
            <a:r>
              <a:rPr lang="en-US" sz="1200" dirty="0" err="1"/>
              <a:t>berbagai</a:t>
            </a:r>
            <a:r>
              <a:rPr lang="en-US" sz="1200" dirty="0"/>
              <a:t> </a:t>
            </a:r>
            <a:r>
              <a:rPr lang="en-US" sz="1200" dirty="0" err="1"/>
              <a:t>emiten</a:t>
            </a:r>
            <a:r>
              <a:rPr lang="en-US" sz="1200" dirty="0"/>
              <a:t> </a:t>
            </a:r>
            <a:r>
              <a:rPr lang="en-US" sz="1200" dirty="0" err="1"/>
              <a:t>termasuk</a:t>
            </a:r>
            <a:r>
              <a:rPr lang="en-US" sz="1200" dirty="0"/>
              <a:t> PT Global Digital </a:t>
            </a:r>
            <a:r>
              <a:rPr lang="en-US" sz="1200" dirty="0" err="1"/>
              <a:t>Niaga</a:t>
            </a:r>
            <a:r>
              <a:rPr lang="en-US" sz="1200" dirty="0"/>
              <a:t> </a:t>
            </a:r>
            <a:r>
              <a:rPr lang="en-US" sz="1200" dirty="0" err="1"/>
              <a:t>Tbk</a:t>
            </a:r>
            <a:r>
              <a:rPr lang="en-US" sz="1200" dirty="0"/>
              <a:t> (</a:t>
            </a:r>
            <a:r>
              <a:rPr lang="en-US" sz="1200" dirty="0" err="1"/>
              <a:t>sejak</a:t>
            </a:r>
            <a:r>
              <a:rPr lang="en-US" sz="1200" dirty="0"/>
              <a:t> 2024), PT Archi Indonesia </a:t>
            </a:r>
            <a:r>
              <a:rPr lang="en-US" sz="1200" dirty="0" err="1"/>
              <a:t>Tbk</a:t>
            </a:r>
            <a:r>
              <a:rPr lang="en-US" sz="1200" dirty="0"/>
              <a:t> (</a:t>
            </a:r>
            <a:r>
              <a:rPr lang="en-US" sz="1200" dirty="0" err="1"/>
              <a:t>sejak</a:t>
            </a:r>
            <a:r>
              <a:rPr lang="en-US" sz="1200" dirty="0"/>
              <a:t> 2021), PT Industri Jamu &amp; </a:t>
            </a:r>
            <a:r>
              <a:rPr lang="en-US" sz="1200" dirty="0" err="1"/>
              <a:t>Farmasi</a:t>
            </a:r>
            <a:r>
              <a:rPr lang="en-US" sz="1200" dirty="0"/>
              <a:t> </a:t>
            </a:r>
            <a:r>
              <a:rPr lang="en-US" sz="1200" dirty="0" err="1"/>
              <a:t>Sido</a:t>
            </a:r>
            <a:r>
              <a:rPr lang="en-US" sz="1200" dirty="0"/>
              <a:t> </a:t>
            </a:r>
            <a:r>
              <a:rPr lang="en-US" sz="1200" dirty="0" err="1"/>
              <a:t>Muncul</a:t>
            </a:r>
            <a:r>
              <a:rPr lang="en-US" sz="1200" dirty="0"/>
              <a:t> </a:t>
            </a:r>
            <a:r>
              <a:rPr lang="en-US" sz="1200" dirty="0" err="1"/>
              <a:t>Tbk</a:t>
            </a:r>
            <a:r>
              <a:rPr lang="en-US" sz="1200" dirty="0"/>
              <a:t> (</a:t>
            </a:r>
            <a:r>
              <a:rPr lang="en-US" sz="1200" dirty="0" err="1"/>
              <a:t>sejak</a:t>
            </a:r>
            <a:r>
              <a:rPr lang="en-US" sz="1200" dirty="0"/>
              <a:t> 2021), PT </a:t>
            </a:r>
            <a:r>
              <a:rPr lang="en-US" sz="1200" dirty="0" err="1"/>
              <a:t>Samudera</a:t>
            </a:r>
            <a:r>
              <a:rPr lang="en-US" sz="1200" dirty="0"/>
              <a:t> Indonesia </a:t>
            </a:r>
            <a:r>
              <a:rPr lang="en-US" sz="1200" dirty="0" err="1"/>
              <a:t>Tbk</a:t>
            </a:r>
            <a:r>
              <a:rPr lang="en-US" sz="1200" dirty="0"/>
              <a:t> (</a:t>
            </a:r>
            <a:r>
              <a:rPr lang="en-US" sz="1200" dirty="0" err="1"/>
              <a:t>sejak</a:t>
            </a:r>
            <a:r>
              <a:rPr lang="en-US" sz="1200" dirty="0"/>
              <a:t> 2021), PT </a:t>
            </a:r>
            <a:r>
              <a:rPr lang="en-US" sz="1200" dirty="0" err="1"/>
              <a:t>GoTo</a:t>
            </a:r>
            <a:r>
              <a:rPr lang="en-US" sz="1200" dirty="0"/>
              <a:t> </a:t>
            </a:r>
            <a:r>
              <a:rPr lang="en-US" sz="1200" dirty="0" err="1"/>
              <a:t>Gojek</a:t>
            </a:r>
            <a:r>
              <a:rPr lang="en-US" sz="1200" dirty="0"/>
              <a:t> Tokopedia </a:t>
            </a:r>
            <a:r>
              <a:rPr lang="en-US" sz="1200" dirty="0" err="1"/>
              <a:t>Tbk</a:t>
            </a:r>
            <a:r>
              <a:rPr lang="en-US" sz="1200" dirty="0"/>
              <a:t> (</a:t>
            </a:r>
            <a:r>
              <a:rPr lang="en-US" sz="1200" dirty="0" err="1"/>
              <a:t>sejak</a:t>
            </a:r>
            <a:r>
              <a:rPr lang="en-US" sz="1200" dirty="0"/>
              <a:t> 2021) dan PT </a:t>
            </a:r>
            <a:r>
              <a:rPr lang="en-US" sz="1200" dirty="0" err="1"/>
              <a:t>Hillcon</a:t>
            </a:r>
            <a:r>
              <a:rPr lang="en-US" sz="1200" dirty="0"/>
              <a:t> </a:t>
            </a:r>
            <a:r>
              <a:rPr lang="en-US" sz="1200" dirty="0" err="1"/>
              <a:t>Tbk</a:t>
            </a:r>
            <a:r>
              <a:rPr lang="en-US" sz="1200" dirty="0"/>
              <a:t> (</a:t>
            </a:r>
            <a:r>
              <a:rPr lang="en-US" sz="1200" dirty="0" err="1"/>
              <a:t>sejak</a:t>
            </a:r>
            <a:r>
              <a:rPr lang="en-US" sz="1200" dirty="0"/>
              <a:t> 2021).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D1F05-6561-2DCE-D2BD-7189F4104B7D}"/>
              </a:ext>
            </a:extLst>
          </p:cNvPr>
          <p:cNvSpPr txBox="1"/>
          <p:nvPr/>
        </p:nvSpPr>
        <p:spPr>
          <a:xfrm>
            <a:off x="-171692" y="2765741"/>
            <a:ext cx="30556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>
                <a:solidFill>
                  <a:schemeClr val="bg2">
                    <a:lumMod val="25000"/>
                  </a:schemeClr>
                </a:solidFill>
              </a:rPr>
              <a:t>Komisaris</a:t>
            </a:r>
            <a:r>
              <a:rPr lang="en-US" sz="1500" b="1" dirty="0"/>
              <a:t> </a:t>
            </a:r>
            <a:r>
              <a:rPr lang="en-US" sz="1500" b="1" dirty="0" err="1">
                <a:solidFill>
                  <a:schemeClr val="bg2">
                    <a:lumMod val="25000"/>
                  </a:schemeClr>
                </a:solidFill>
              </a:rPr>
              <a:t>Independen</a:t>
            </a:r>
            <a:endParaRPr lang="en-US" sz="15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7E76119-4122-E20D-F57A-2390D94272B1}"/>
              </a:ext>
            </a:extLst>
          </p:cNvPr>
          <p:cNvCxnSpPr>
            <a:cxnSpLocks/>
          </p:cNvCxnSpPr>
          <p:nvPr/>
        </p:nvCxnSpPr>
        <p:spPr>
          <a:xfrm>
            <a:off x="435512" y="2765741"/>
            <a:ext cx="1812483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23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931" y="2445936"/>
            <a:ext cx="19350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Farry Ongko Widjaja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FC1AED-902A-BB50-4142-979DD819217D}"/>
              </a:ext>
            </a:extLst>
          </p:cNvPr>
          <p:cNvSpPr txBox="1"/>
          <p:nvPr/>
        </p:nvSpPr>
        <p:spPr>
          <a:xfrm>
            <a:off x="390437" y="2781130"/>
            <a:ext cx="17449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>
                <a:solidFill>
                  <a:schemeClr val="bg2">
                    <a:lumMod val="25000"/>
                  </a:schemeClr>
                </a:solidFill>
              </a:rPr>
              <a:t>Direktur</a:t>
            </a:r>
            <a:endParaRPr lang="en-US" sz="15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8793A1-652A-B744-B0C2-F781213E4CA1}"/>
              </a:ext>
            </a:extLst>
          </p:cNvPr>
          <p:cNvCxnSpPr>
            <a:cxnSpLocks/>
          </p:cNvCxnSpPr>
          <p:nvPr/>
        </p:nvCxnSpPr>
        <p:spPr>
          <a:xfrm>
            <a:off x="390436" y="2769101"/>
            <a:ext cx="1812483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BECE468-308C-8433-0CB8-CC41D179EB83}"/>
              </a:ext>
            </a:extLst>
          </p:cNvPr>
          <p:cNvSpPr/>
          <p:nvPr/>
        </p:nvSpPr>
        <p:spPr>
          <a:xfrm>
            <a:off x="2546289" y="565396"/>
            <a:ext cx="60420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Warga Negara Indonesia </a:t>
            </a:r>
            <a:r>
              <a:rPr lang="en-US" sz="1200" dirty="0" err="1"/>
              <a:t>kelahiran</a:t>
            </a:r>
            <a:r>
              <a:rPr lang="en-US" sz="1200" dirty="0"/>
              <a:t> </a:t>
            </a:r>
            <a:r>
              <a:rPr lang="en-US" sz="1200" dirty="0" err="1"/>
              <a:t>tahun</a:t>
            </a:r>
            <a:r>
              <a:rPr lang="en-US" sz="1200" dirty="0"/>
              <a:t> 1985. </a:t>
            </a:r>
            <a:r>
              <a:rPr lang="en-US" sz="1200" dirty="0" err="1"/>
              <a:t>Beliau</a:t>
            </a:r>
            <a:r>
              <a:rPr lang="en-US" sz="1200" dirty="0"/>
              <a:t> </a:t>
            </a:r>
            <a:r>
              <a:rPr lang="en-US" sz="1200" dirty="0" err="1"/>
              <a:t>memperoleh</a:t>
            </a:r>
            <a:r>
              <a:rPr lang="en-US" sz="1200" dirty="0"/>
              <a:t> </a:t>
            </a:r>
            <a:r>
              <a:rPr lang="en-US" sz="1200" dirty="0" err="1"/>
              <a:t>gelar</a:t>
            </a:r>
            <a:r>
              <a:rPr lang="en-US" sz="1200" dirty="0"/>
              <a:t> </a:t>
            </a:r>
            <a:r>
              <a:rPr lang="en-US" sz="1200" dirty="0" err="1"/>
              <a:t>Sarjana</a:t>
            </a:r>
            <a:r>
              <a:rPr lang="en-US" sz="1200" dirty="0"/>
              <a:t> </a:t>
            </a:r>
            <a:r>
              <a:rPr lang="en-US" sz="1200" dirty="0" err="1"/>
              <a:t>Akuntansi</a:t>
            </a:r>
            <a:r>
              <a:rPr lang="en-US" sz="1200" dirty="0"/>
              <a:t> dan </a:t>
            </a:r>
            <a:r>
              <a:rPr lang="en-US" sz="1200" dirty="0" err="1"/>
              <a:t>Keuangan</a:t>
            </a:r>
            <a:r>
              <a:rPr lang="en-US" sz="1200" dirty="0"/>
              <a:t> pada </a:t>
            </a:r>
            <a:r>
              <a:rPr lang="en-US" sz="1200" dirty="0" err="1"/>
              <a:t>tahun</a:t>
            </a:r>
            <a:r>
              <a:rPr lang="en-US" sz="1200" dirty="0"/>
              <a:t> 2006 </a:t>
            </a:r>
            <a:r>
              <a:rPr lang="en-US" sz="1200" dirty="0" err="1"/>
              <a:t>dari</a:t>
            </a:r>
            <a:r>
              <a:rPr lang="en-US" sz="1200" dirty="0"/>
              <a:t> University of Southern California.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dirty="0"/>
              <a:t>Bapak Farry Ongko Widjaja </a:t>
            </a:r>
            <a:r>
              <a:rPr lang="en-US" sz="1200" dirty="0" err="1"/>
              <a:t>mengawali</a:t>
            </a:r>
            <a:r>
              <a:rPr lang="en-US" sz="1200" dirty="0"/>
              <a:t> </a:t>
            </a:r>
            <a:r>
              <a:rPr lang="en-US" sz="1200" dirty="0" err="1"/>
              <a:t>karirnya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investment banker pada ABN Amro dan Royal Bank of Scotland, </a:t>
            </a:r>
            <a:r>
              <a:rPr lang="en-US" sz="1200" dirty="0" err="1"/>
              <a:t>selama</a:t>
            </a:r>
            <a:r>
              <a:rPr lang="en-US" sz="1200" dirty="0"/>
              <a:t> 7 </a:t>
            </a:r>
            <a:r>
              <a:rPr lang="en-US" sz="1200" dirty="0" err="1"/>
              <a:t>tahun</a:t>
            </a:r>
            <a:r>
              <a:rPr lang="en-US" sz="1200" dirty="0"/>
              <a:t> (2006 – 2013). </a:t>
            </a:r>
            <a:r>
              <a:rPr lang="en-US" sz="1200" dirty="0" err="1"/>
              <a:t>Sebelum</a:t>
            </a:r>
            <a:r>
              <a:rPr lang="en-US" sz="1200" dirty="0"/>
              <a:t> </a:t>
            </a:r>
            <a:r>
              <a:rPr lang="en-US" sz="1200" dirty="0" err="1"/>
              <a:t>nominasi</a:t>
            </a:r>
            <a:r>
              <a:rPr lang="en-US" sz="1200" dirty="0"/>
              <a:t> </a:t>
            </a:r>
            <a:r>
              <a:rPr lang="en-US" sz="1200" dirty="0" err="1"/>
              <a:t>beliau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Direktur</a:t>
            </a:r>
            <a:r>
              <a:rPr lang="en-US" sz="1200" dirty="0"/>
              <a:t> pada PT FKS Food Sejahtera </a:t>
            </a:r>
            <a:r>
              <a:rPr lang="en-US" sz="1200" dirty="0" err="1"/>
              <a:t>Tbk</a:t>
            </a:r>
            <a:r>
              <a:rPr lang="en-US" sz="1200" dirty="0"/>
              <a:t>., </a:t>
            </a:r>
            <a:r>
              <a:rPr lang="en-US" sz="1200" dirty="0" err="1"/>
              <a:t>beliau</a:t>
            </a:r>
            <a:r>
              <a:rPr lang="en-US" sz="1200" dirty="0"/>
              <a:t> </a:t>
            </a:r>
            <a:r>
              <a:rPr lang="en-US" sz="1200" dirty="0" err="1"/>
              <a:t>telah</a:t>
            </a:r>
            <a:r>
              <a:rPr lang="en-US" sz="1200" dirty="0"/>
              <a:t> </a:t>
            </a:r>
            <a:r>
              <a:rPr lang="en-US" sz="1200" dirty="0" err="1"/>
              <a:t>menjabat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berbagai</a:t>
            </a:r>
            <a:r>
              <a:rPr lang="en-US" sz="1200" dirty="0"/>
              <a:t> </a:t>
            </a:r>
            <a:r>
              <a:rPr lang="en-US" sz="1200" dirty="0" err="1"/>
              <a:t>posisi</a:t>
            </a:r>
            <a:r>
              <a:rPr lang="en-US" sz="1200" dirty="0"/>
              <a:t> di FKS Group </a:t>
            </a:r>
            <a:r>
              <a:rPr lang="en-US" sz="1200" dirty="0" err="1"/>
              <a:t>sejak</a:t>
            </a:r>
            <a:r>
              <a:rPr lang="en-US" sz="1200" dirty="0"/>
              <a:t> </a:t>
            </a:r>
            <a:r>
              <a:rPr lang="en-US" sz="1200" dirty="0" err="1"/>
              <a:t>tahun</a:t>
            </a:r>
            <a:r>
              <a:rPr lang="en-US" sz="1200" dirty="0"/>
              <a:t> 2013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posisi</a:t>
            </a:r>
            <a:r>
              <a:rPr lang="en-US" sz="1200" dirty="0"/>
              <a:t> </a:t>
            </a:r>
            <a:r>
              <a:rPr lang="en-US" sz="1200" dirty="0" err="1"/>
              <a:t>terakhir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nn-NO" sz="1200" dirty="0"/>
              <a:t>Direktur Utama PT FKS Land Indonesia.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A person in a suit and tie&#10;&#10;Description automatically generated">
            <a:extLst>
              <a:ext uri="{FF2B5EF4-FFF2-40B4-BE49-F238E27FC236}">
                <a16:creationId xmlns:a16="http://schemas.microsoft.com/office/drawing/2014/main" id="{DE56BA09-4918-108E-6CD8-8C6AC33D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52" y="648459"/>
            <a:ext cx="1557645" cy="164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42776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ck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634FD470BBF43BEA4C563FE054CD5" ma:contentTypeVersion="18" ma:contentTypeDescription="Create a new document." ma:contentTypeScope="" ma:versionID="837688042f954b458b5b86d2e5f6bb04">
  <xsd:schema xmlns:xsd="http://www.w3.org/2001/XMLSchema" xmlns:xs="http://www.w3.org/2001/XMLSchema" xmlns:p="http://schemas.microsoft.com/office/2006/metadata/properties" xmlns:ns3="fb46902c-cf16-422f-8bbf-01bad4394751" xmlns:ns4="b64b8e2a-6e0f-4b27-821f-e019458e0f97" targetNamespace="http://schemas.microsoft.com/office/2006/metadata/properties" ma:root="true" ma:fieldsID="0e7efbc521cd9bc80a5b03d1f145375c" ns3:_="" ns4:_="">
    <xsd:import namespace="fb46902c-cf16-422f-8bbf-01bad4394751"/>
    <xsd:import namespace="b64b8e2a-6e0f-4b27-821f-e019458e0f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6902c-cf16-422f-8bbf-01bad43947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b8e2a-6e0f-4b27-821f-e019458e0f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46902c-cf16-422f-8bbf-01bad4394751" xsi:nil="true"/>
  </documentManagement>
</p:properties>
</file>

<file path=customXml/itemProps1.xml><?xml version="1.0" encoding="utf-8"?>
<ds:datastoreItem xmlns:ds="http://schemas.openxmlformats.org/officeDocument/2006/customXml" ds:itemID="{3AC0110E-8BBB-4EF8-BF7A-4E9AADF804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4BE90B-C070-4DD5-868F-F6432B4D1CD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b46902c-cf16-422f-8bbf-01bad4394751"/>
    <ds:schemaRef ds:uri="b64b8e2a-6e0f-4b27-821f-e019458e0f97"/>
  </ds:schemaRefs>
</ds:datastoreItem>
</file>

<file path=customXml/itemProps3.xml><?xml version="1.0" encoding="utf-8"?>
<ds:datastoreItem xmlns:ds="http://schemas.openxmlformats.org/officeDocument/2006/customXml" ds:itemID="{04D330BB-5024-4793-B152-94A46AD7C420}">
  <ds:schemaRefs>
    <ds:schemaRef ds:uri="http://schemas.microsoft.com/office/2006/metadata/properties"/>
    <ds:schemaRef ds:uri="http://www.w3.org/2000/xmlns/"/>
    <ds:schemaRef ds:uri="fb46902c-cf16-422f-8bbf-01bad4394751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1345</TotalTime>
  <Words>318</Words>
  <Application>Microsoft Office PowerPoint</Application>
  <PresentationFormat>On-screen Show (16:9)</PresentationFormat>
  <Paragraphs>14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Sections</vt:lpstr>
      <vt:lpstr>Contents</vt:lpstr>
      <vt:lpstr>Back Cover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Dimas Suryoputro</cp:lastModifiedBy>
  <cp:revision>80</cp:revision>
  <dcterms:created xsi:type="dcterms:W3CDTF">2020-03-18T08:25:20Z</dcterms:created>
  <dcterms:modified xsi:type="dcterms:W3CDTF">2025-05-20T08:56:59Z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0x010100097634FD470BBF43BEA4C563FE054CD5</vt:lpwstr>
  </property>
</Properties>
</file>